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15"/>
  </p:notesMasterIdLst>
  <p:sldIdLst>
    <p:sldId id="355" r:id="rId3"/>
    <p:sldId id="350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40" r:id="rId14"/>
  </p:sldIdLst>
  <p:sldSz cx="12190413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3" autoAdjust="0"/>
    <p:restoredTop sz="98312" autoAdjust="0"/>
  </p:normalViewPr>
  <p:slideViewPr>
    <p:cSldViewPr showGuides="1">
      <p:cViewPr varScale="1">
        <p:scale>
          <a:sx n="65" d="100"/>
          <a:sy n="65" d="100"/>
        </p:scale>
        <p:origin x="-132" y="-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9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E75B9-E354-4F9F-BBAB-64EEC3F334B6}" type="datetimeFigureOut">
              <a:rPr lang="cs-CZ" smtClean="0"/>
              <a:pPr/>
              <a:t>16.10.2016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CD332-1B07-4F20-A7B5-633901CAAD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72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234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681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088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448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25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461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287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8720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197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082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410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147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4556" y="2130426"/>
            <a:ext cx="11611289" cy="1470025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21" y="907190"/>
            <a:ext cx="10971372" cy="54159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4566" y="1627200"/>
            <a:ext cx="11521280" cy="4412090"/>
          </a:xfrm>
        </p:spPr>
        <p:txBody>
          <a:bodyPr/>
          <a:lstStyle>
            <a:lvl1pPr marL="0" indent="-2286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 marL="0" indent="-2286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 marL="0" indent="-2286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marL="0" indent="-2286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 marL="0" indent="-2286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21" y="773705"/>
            <a:ext cx="10971372" cy="673095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5317" y="1196752"/>
            <a:ext cx="11519780" cy="2232248"/>
          </a:xfrm>
        </p:spPr>
        <p:txBody>
          <a:bodyPr/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Vysoká škola ekonomie a managementu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76753-8B9F-49F6-BEDC-F99CFC012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1613" cy="1470025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64636" y="4374000"/>
            <a:ext cx="10306145" cy="94521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1180771" y="6356350"/>
            <a:ext cx="400042" cy="365125"/>
          </a:xfrm>
          <a:prstGeom prst="rect">
            <a:avLst/>
          </a:prstGeom>
        </p:spPr>
        <p:txBody>
          <a:bodyPr/>
          <a:lstStyle/>
          <a:p>
            <a:fld id="{CAF136EC-F377-4181-9235-622A3D818D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521" y="1810800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521" y="3699030"/>
            <a:ext cx="10971372" cy="2427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045755" y="6356351"/>
            <a:ext cx="535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6615F30E-6E9F-4DB5-9891-E33B76C4F24F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 descr="Malé_log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26481" y="188640"/>
            <a:ext cx="4564380" cy="510540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Vysoká škola ekonomie a managementu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64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34566" y="1810800"/>
            <a:ext cx="11521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3699030"/>
            <a:ext cx="10971213" cy="2427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pic>
        <p:nvPicPr>
          <p:cNvPr id="7" name="Obrázek 6" descr="Velké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7510" y="117480"/>
            <a:ext cx="8862060" cy="9677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3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625475" algn="l" defTabSz="914400" rtl="0" eaLnBrk="1" latinLnBrk="0" hangingPunct="1">
        <a:spcBef>
          <a:spcPct val="20000"/>
        </a:spcBef>
        <a:buFont typeface="Arial" pitchFamily="34" charset="0"/>
        <a:buChar char="–"/>
        <a:tabLst>
          <a:tab pos="625475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25475" indent="-625475" algn="l" defTabSz="914400" rtl="0" eaLnBrk="1" latinLnBrk="0" hangingPunct="1">
        <a:spcBef>
          <a:spcPct val="20000"/>
        </a:spcBef>
        <a:buFont typeface="Arial" pitchFamily="34" charset="0"/>
        <a:buChar char="•"/>
        <a:tabLst>
          <a:tab pos="625475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625475" indent="-625475" algn="l" defTabSz="914400" rtl="0" eaLnBrk="1" latinLnBrk="0" hangingPunct="1">
        <a:spcBef>
          <a:spcPct val="20000"/>
        </a:spcBef>
        <a:buFont typeface="Arial" pitchFamily="34" charset="0"/>
        <a:buChar char="–"/>
        <a:tabLst>
          <a:tab pos="625475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625475" indent="-625475" algn="l" defTabSz="914400" rtl="0" eaLnBrk="1" latinLnBrk="0" hangingPunct="1">
        <a:spcBef>
          <a:spcPct val="20000"/>
        </a:spcBef>
        <a:buFont typeface="Arial" pitchFamily="34" charset="0"/>
        <a:buChar char="»"/>
        <a:tabLst>
          <a:tab pos="625475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8.1 Aritmetické vektory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27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Příklad </a:t>
            </a:r>
            <a:r>
              <a:rPr lang="cs-CZ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4.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cs-CZ" sz="2800" dirty="0" smtClean="0"/>
                  <a:t>Mějme vektor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−2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−3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1, 7</m:t>
                        </m:r>
                      </m:e>
                    </m:d>
                  </m:oMath>
                </a14:m>
                <a:r>
                  <a:rPr lang="cs-CZ" sz="2800" dirty="0" smtClean="0"/>
                  <a:t>. Určíme opačný vektor k vektoru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  <m:r>
                      <a:rPr lang="cs-CZ" sz="2800" b="1" i="1">
                        <a:latin typeface="Cambria Math"/>
                      </a:rPr>
                      <m:t> </m:t>
                    </m:r>
                  </m:oMath>
                </a14:m>
                <a:r>
                  <a:rPr lang="cs-CZ" sz="2800" dirty="0" smtClean="0"/>
                  <a:t>           (tj. vektor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latin typeface="Cambria Math"/>
                      </a:rPr>
                      <m:t>−</m:t>
                    </m:r>
                    <m:r>
                      <a:rPr lang="cs-CZ" sz="2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 smtClean="0"/>
                  <a:t>), součty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  <m:r>
                      <a:rPr lang="cs-CZ" sz="2800" b="1" i="1" smtClean="0">
                        <a:latin typeface="Cambria Math"/>
                      </a:rPr>
                      <m:t>+</m:t>
                    </m:r>
                    <m:r>
                      <a:rPr lang="cs-CZ" sz="2800" b="1" i="1" smtClean="0">
                        <a:latin typeface="Cambria Math"/>
                      </a:rPr>
                      <m:t>𝒐</m:t>
                    </m:r>
                  </m:oMath>
                </a14:m>
                <a:r>
                  <a:rPr lang="cs-CZ" sz="2800" dirty="0" smtClean="0"/>
                  <a:t>,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latin typeface="Cambria Math"/>
                      </a:rPr>
                      <m:t>𝒐</m:t>
                    </m:r>
                    <m:r>
                      <a:rPr lang="cs-CZ" sz="2800" b="0" i="0" smtClean="0">
                        <a:latin typeface="Cambria Math"/>
                      </a:rPr>
                      <m:t>+</m:t>
                    </m:r>
                    <m:r>
                      <a:rPr lang="cs-CZ" sz="2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 smtClean="0"/>
                  <a:t>,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  <m:r>
                      <a:rPr lang="cs-CZ" sz="2800" b="1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cs-CZ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1" i="1" smtClean="0">
                            <a:latin typeface="Cambria Math"/>
                          </a:rPr>
                          <m:t>−</m:t>
                        </m:r>
                        <m:r>
                          <a:rPr lang="cs-CZ" sz="2800" b="1" i="1" smtClean="0">
                            <a:latin typeface="Cambria Math"/>
                          </a:rPr>
                          <m:t>𝒂</m:t>
                        </m:r>
                      </m:e>
                    </m:d>
                  </m:oMath>
                </a14:m>
                <a:r>
                  <a:rPr lang="cs-CZ" sz="2800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1" i="1">
                            <a:latin typeface="Cambria Math"/>
                          </a:rPr>
                          <m:t>−</m:t>
                        </m:r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cs-CZ" sz="2800" b="1" i="1" smtClean="0">
                        <a:latin typeface="Cambria Math"/>
                      </a:rPr>
                      <m:t>+</m:t>
                    </m:r>
                    <m:r>
                      <a:rPr lang="cs-CZ" sz="2800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 smtClean="0"/>
                  <a:t>, vektory </a:t>
                </a:r>
                <a14:m>
                  <m:oMath xmlns:m="http://schemas.openxmlformats.org/officeDocument/2006/math">
                    <m:r>
                      <a:rPr lang="cs-CZ" sz="2800">
                        <a:latin typeface="Cambria Math"/>
                      </a:rPr>
                      <m:t>0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 smtClean="0"/>
                  <a:t>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cs-CZ" sz="280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 smtClean="0">
                        <a:latin typeface="Cambria Math"/>
                        <a:ea typeface="Cambria Math"/>
                      </a:rPr>
                      <m:t>𝒂</m:t>
                    </m:r>
                  </m:oMath>
                </a14:m>
                <a:r>
                  <a:rPr lang="cs-CZ" sz="2800" dirty="0" smtClean="0"/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Zcela jistě je: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2, 3, 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7</m:t>
                        </m:r>
                      </m:e>
                    </m:d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Dále: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𝒐</m:t>
                    </m:r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−2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+0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−3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+0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1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+0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7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+0</m:t>
                        </m:r>
                      </m:e>
                    </m:d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−2, −3, 1, 7</m:t>
                        </m:r>
                      </m:e>
                    </m:d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a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𝒐</m:t>
                    </m:r>
                    <m:r>
                      <a:rPr lang="cs-CZ" sz="280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−2, 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−3, 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0+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0+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7</m:t>
                        </m:r>
                      </m:e>
                    </m:d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−2, −3, 1, 7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𝒐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. Dostáváme: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−2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+2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−3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+3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1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7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−7</m:t>
                        </m:r>
                      </m:e>
                    </m:d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𝒐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a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2, 3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7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7</m:t>
                        </m:r>
                      </m:e>
                    </m:d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0, 0, 0, 0</m:t>
                        </m:r>
                      </m:e>
                    </m:d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𝒐</m:t>
                    </m:r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</m:d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.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Také je: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−2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−3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1, 7</m:t>
                        </m:r>
                      </m:e>
                    </m:d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0, 0, 0, 0</m:t>
                        </m:r>
                      </m:e>
                    </m:d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𝒐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−2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−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7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cs-CZ" sz="2800" i="1" dirty="0" smtClean="0">
                    <a:solidFill>
                      <a:srgbClr val="0070C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−7</m:t>
                        </m:r>
                      </m:e>
                    </m:d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0">
                <a:blip r:embed="rId3"/>
                <a:stretch>
                  <a:fillRect l="-1111" t="-1410" b="-58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244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Vlastnosti nulového a opačného</a:t>
            </a:r>
            <a:r>
              <a:rPr lang="cs-CZ" dirty="0" smtClean="0">
                <a:latin typeface="+mn-lt"/>
              </a:rPr>
              <a:t> vektoru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Jestliže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 smtClean="0"/>
                  <a:t> je aritmetický vektor 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,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chemeClr val="tx1"/>
                    </a:solidFill>
                  </a:rPr>
                  <a:t>potom a)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>
                      <a:rPr lang="cs-CZ" sz="2800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cs-CZ" sz="2800" b="1" i="1">
                        <a:solidFill>
                          <a:schemeClr val="tx1"/>
                        </a:solidFill>
                        <a:latin typeface="Cambria Math"/>
                      </a:rPr>
                      <m:t>𝒐</m:t>
                    </m:r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𝒐</m:t>
                    </m:r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chemeClr val="tx1"/>
                    </a:solidFill>
                  </a:rPr>
                  <a:t>           b)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>
                      <a:rPr lang="cs-CZ" sz="2800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cs-CZ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cs-CZ" sz="28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cs-CZ" sz="2800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cs-CZ" sz="2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𝒐</m:t>
                    </m:r>
                  </m:oMath>
                </a14:m>
                <a:r>
                  <a:rPr lang="cs-CZ" sz="2800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chemeClr val="tx1"/>
                    </a:solidFill>
                  </a:rPr>
                  <a:t>           c) </a:t>
                </a:r>
                <a14:m>
                  <m:oMath xmlns:m="http://schemas.openxmlformats.org/officeDocument/2006/math">
                    <m:r>
                      <a:rPr lang="cs-CZ" sz="280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  <m:r>
                      <a:rPr lang="cs-CZ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>
                      <a:rPr lang="cs-CZ" sz="28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𝒐</m:t>
                    </m:r>
                  </m:oMath>
                </a14:m>
                <a:r>
                  <a:rPr lang="cs-CZ" sz="2800" dirty="0" smtClean="0">
                    <a:solidFill>
                      <a:schemeClr val="tx1"/>
                    </a:solidFill>
                  </a:rPr>
                  <a:t> a pro libovolné reálné číslo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cs-CZ" sz="2800" dirty="0" smtClean="0">
                    <a:solidFill>
                      <a:schemeClr val="tx1"/>
                    </a:solidFill>
                  </a:rPr>
                  <a:t> platí: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𝑘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 smtClean="0">
                        <a:latin typeface="Cambria Math"/>
                      </a:rPr>
                      <m:t>𝒐</m:t>
                    </m:r>
                    <m:r>
                      <a:rPr lang="cs-CZ" sz="2800" b="1" i="1">
                        <a:latin typeface="Cambria Math"/>
                      </a:rPr>
                      <m:t>=</m:t>
                    </m:r>
                    <m:r>
                      <a:rPr lang="cs-CZ" sz="2800" b="1" i="1">
                        <a:latin typeface="Cambria Math"/>
                      </a:rPr>
                      <m:t>𝒐</m:t>
                    </m:r>
                  </m:oMath>
                </a14:m>
                <a:r>
                  <a:rPr lang="cs-CZ" sz="2800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chemeClr val="tx1"/>
                    </a:solidFill>
                  </a:rPr>
                  <a:t>           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cs-CZ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chemeClr val="tx1"/>
                    </a:solidFill>
                  </a:rPr>
                  <a:t>           e)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cs-CZ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První vlastnost uvádí: </a:t>
                </a:r>
                <a:r>
                  <a:rPr lang="cs-CZ" sz="2800" dirty="0"/>
                  <a:t>nulový vektor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i="1" dirty="0"/>
                  <a:t> </a:t>
                </a:r>
                <a:r>
                  <a:rPr lang="cs-CZ" sz="2800" dirty="0"/>
                  <a:t>hraje stejnou roli vzhledem ke </a:t>
                </a:r>
                <a:r>
                  <a:rPr lang="cs-CZ" sz="2800" dirty="0" err="1" smtClean="0"/>
                  <a:t>sčítá-ní</a:t>
                </a:r>
                <a:r>
                  <a:rPr lang="cs-CZ" sz="2800" dirty="0" smtClean="0"/>
                  <a:t> </a:t>
                </a:r>
                <a:r>
                  <a:rPr lang="cs-CZ" sz="2800" dirty="0"/>
                  <a:t>vektorů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/>
                  <a:t> jako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2800" dirty="0" smtClean="0"/>
                  <a:t> </a:t>
                </a:r>
                <a:r>
                  <a:rPr lang="cs-CZ" sz="2800" dirty="0"/>
                  <a:t>vzhledem ke sčítání reálných čísel. </a:t>
                </a:r>
                <a:r>
                  <a:rPr lang="cs-CZ" sz="2800" dirty="0" smtClean="0"/>
                  <a:t>Třetí vlastnost praví: nulový </a:t>
                </a:r>
                <a:r>
                  <a:rPr lang="cs-CZ" sz="2800" dirty="0"/>
                  <a:t>vektor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/>
                  <a:t> je nulovým násobkem jakéhokoli vektoru 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/>
                  <a:t>. </a:t>
                </a:r>
                <a:r>
                  <a:rPr lang="cs-CZ" sz="2800" dirty="0" smtClean="0"/>
                  <a:t>Čtvrtá vlastnost ukazuje: opačný </a:t>
                </a:r>
                <a:r>
                  <a:rPr lang="cs-CZ" sz="2800" dirty="0"/>
                  <a:t>vektor k vektoru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/>
                  <a:t> je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cs-CZ" sz="2800" dirty="0" smtClean="0"/>
                  <a:t>-</a:t>
                </a:r>
                <a:r>
                  <a:rPr lang="cs-CZ" sz="2800" dirty="0"/>
                  <a:t>násobek vektoru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/>
                  <a:t>. </a:t>
                </a:r>
                <a:r>
                  <a:rPr lang="cs-CZ" sz="2800" dirty="0" smtClean="0"/>
                  <a:t>Z pá-té vlastnosti vyplývá: </a:t>
                </a:r>
                <a:r>
                  <a:rPr lang="cs-CZ" sz="2800" dirty="0"/>
                  <a:t>je-li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−</m:t>
                    </m:r>
                    <m:r>
                      <a:rPr lang="cs-CZ" sz="2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/>
                  <a:t> opačný vektor k vektoru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/>
                  <a:t>, potom vektor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/>
                  <a:t> je </a:t>
                </a:r>
                <a:r>
                  <a:rPr lang="cs-CZ" sz="2800" dirty="0" smtClean="0"/>
                  <a:t>opačný </a:t>
                </a:r>
                <a:r>
                  <a:rPr lang="cs-CZ" sz="2800" dirty="0"/>
                  <a:t>vektor k vektoru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−</m:t>
                    </m:r>
                    <m:r>
                      <a:rPr lang="cs-CZ" sz="2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/>
                  <a:t>, </a:t>
                </a:r>
                <a:r>
                  <a:rPr lang="cs-CZ" sz="2800" dirty="0" smtClean="0"/>
                  <a:t>tj. </a:t>
                </a:r>
                <a:r>
                  <a:rPr lang="cs-CZ" sz="2800" dirty="0"/>
                  <a:t>vektory</a:t>
                </a:r>
                <a:r>
                  <a:rPr lang="cs-CZ" sz="2800" b="1" dirty="0"/>
                  <a:t>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/>
                  <a:t> a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−</m:t>
                    </m:r>
                    <m:r>
                      <a:rPr lang="cs-CZ" sz="2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/>
                  <a:t> </a:t>
                </a:r>
                <a:r>
                  <a:rPr lang="cs-CZ" sz="2800"/>
                  <a:t>jsou </a:t>
                </a:r>
                <a:r>
                  <a:rPr lang="cs-CZ" sz="2800" smtClean="0"/>
                  <a:t>navzájem </a:t>
                </a:r>
                <a:r>
                  <a:rPr lang="cs-CZ" sz="2800" dirty="0" smtClean="0"/>
                  <a:t>opačné.</a:t>
                </a:r>
                <a:endParaRPr lang="cs-CZ" sz="2800" dirty="0"/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endParaRPr lang="cs-CZ" sz="28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cs-CZ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0">
                <a:blip r:embed="rId3"/>
                <a:stretch>
                  <a:fillRect l="-1111" t="-1410" r="-1799" b="-132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12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5317" y="998730"/>
            <a:ext cx="11519780" cy="720080"/>
          </a:xfrm>
        </p:spPr>
        <p:txBody>
          <a:bodyPr/>
          <a:lstStyle/>
          <a:p>
            <a:r>
              <a:rPr lang="cs-CZ" b="1" dirty="0" smtClean="0"/>
              <a:t>Děkuji za pozornost.</a:t>
            </a:r>
            <a:endParaRPr lang="cs-CZ" b="1" dirty="0"/>
          </a:p>
        </p:txBody>
      </p:sp>
      <p:sp>
        <p:nvSpPr>
          <p:cNvPr id="3" name="Veselý obličej 2"/>
          <p:cNvSpPr>
            <a:spLocks noChangeAspect="1"/>
          </p:cNvSpPr>
          <p:nvPr/>
        </p:nvSpPr>
        <p:spPr>
          <a:xfrm>
            <a:off x="4541030" y="2303874"/>
            <a:ext cx="3109940" cy="2880321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753-8B9F-49F6-BEDC-F99CFC01236E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Vysoká škola ekonomie a managementu, 2016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/>
                <a:r>
                  <a:rPr lang="cs-CZ" dirty="0" smtClean="0"/>
                  <a:t>Aritmetický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𝒓</m:t>
                    </m:r>
                  </m:oMath>
                </a14:m>
                <a:r>
                  <a:rPr lang="cs-CZ" dirty="0" smtClean="0"/>
                  <a:t>–</a:t>
                </a:r>
                <a:r>
                  <a:rPr lang="cs-CZ" dirty="0" smtClean="0">
                    <a:latin typeface="+mn-lt"/>
                  </a:rPr>
                  <a:t>rozměrný vektor</a:t>
                </a:r>
                <a:endParaRPr lang="cs-CZ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000" t="-34831" b="-629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4566" y="1627200"/>
            <a:ext cx="11521280" cy="47541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800" dirty="0" smtClean="0"/>
              <a:t>Vektor </a:t>
            </a:r>
            <a:r>
              <a:rPr lang="cs-CZ" sz="2800" dirty="0"/>
              <a:t>představuje ve fyzice a vektorovém počtu veličinu, která má kromě velikosti i směr. Tím se liší od obyčejného čísla, neboli skaláru, které má pouze velikost.</a:t>
            </a:r>
          </a:p>
          <a:p>
            <a:pPr>
              <a:lnSpc>
                <a:spcPct val="100000"/>
              </a:lnSpc>
            </a:pPr>
            <a:r>
              <a:rPr lang="cs-CZ" sz="2800" dirty="0" smtClean="0"/>
              <a:t>Příkladem </a:t>
            </a:r>
            <a:r>
              <a:rPr lang="cs-CZ" sz="2800" dirty="0"/>
              <a:t>vektoru je síla </a:t>
            </a:r>
            <a:r>
              <a:rPr lang="cs-CZ" sz="2800" dirty="0" smtClean="0"/>
              <a:t>(má </a:t>
            </a:r>
            <a:r>
              <a:rPr lang="cs-CZ" sz="2800" dirty="0"/>
              <a:t>velikost a </a:t>
            </a:r>
            <a:r>
              <a:rPr lang="cs-CZ" sz="2800" dirty="0" smtClean="0"/>
              <a:t>směr) </a:t>
            </a:r>
            <a:r>
              <a:rPr lang="cs-CZ" sz="2800" dirty="0"/>
              <a:t>a více sil se skládá dohromady podle zákona o skládání </a:t>
            </a:r>
            <a:r>
              <a:rPr lang="cs-CZ" sz="2800" dirty="0" smtClean="0"/>
              <a:t>sil (rovnoběžníkového pravidla). </a:t>
            </a:r>
            <a:r>
              <a:rPr lang="cs-CZ" sz="2800" dirty="0"/>
              <a:t>Vektory se ve fyzice obvykle popisují </a:t>
            </a:r>
            <a:r>
              <a:rPr lang="cs-CZ" sz="2800" dirty="0" smtClean="0"/>
              <a:t>souřadnicemi, </a:t>
            </a:r>
            <a:r>
              <a:rPr lang="cs-CZ" sz="2800" dirty="0"/>
              <a:t>které ovšem závisí na volbě souřadnicových os</a:t>
            </a:r>
            <a:r>
              <a:rPr lang="cs-CZ" sz="2800" dirty="0" smtClean="0"/>
              <a:t>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2800" dirty="0"/>
              <a:t>Neformálně je vektor veličina charakterizovaná velikostí (v matematice číslem, ve fyzice počtem jednotek) a směrem. Často je reprezentovaná graficky jako šipka. </a:t>
            </a:r>
            <a:endParaRPr lang="cs-CZ" sz="2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2800" dirty="0" smtClean="0"/>
              <a:t>Příklady vektoru mohou být: a</a:t>
            </a:r>
            <a:r>
              <a:rPr lang="cs-CZ" sz="2800" smtClean="0"/>
              <a:t>) </a:t>
            </a:r>
            <a:r>
              <a:rPr lang="cs-CZ" sz="2800" i="1" smtClean="0"/>
              <a:t>Pohyb </a:t>
            </a:r>
            <a:r>
              <a:rPr lang="cs-CZ" sz="2800" i="1" dirty="0"/>
              <a:t>na sever rychlostí </a:t>
            </a:r>
            <a:r>
              <a:rPr lang="cs-CZ" sz="2800" dirty="0"/>
              <a:t>90 </a:t>
            </a:r>
            <a:r>
              <a:rPr lang="cs-CZ" sz="2800" i="1" dirty="0" smtClean="0"/>
              <a:t>km</a:t>
            </a:r>
            <a:r>
              <a:rPr lang="cs-CZ" sz="2800" dirty="0" smtClean="0"/>
              <a:t>/</a:t>
            </a:r>
            <a:r>
              <a:rPr lang="cs-CZ" sz="2800" i="1" dirty="0" smtClean="0"/>
              <a:t>hod.</a:t>
            </a:r>
            <a:r>
              <a:rPr lang="cs-CZ" sz="2800" dirty="0" smtClean="0"/>
              <a:t> </a:t>
            </a:r>
            <a:r>
              <a:rPr lang="cs-CZ" sz="2800" dirty="0"/>
              <a:t> </a:t>
            </a:r>
            <a:endParaRPr lang="cs-CZ" sz="2800" dirty="0" smtClean="0"/>
          </a:p>
          <a:p>
            <a:pPr>
              <a:lnSpc>
                <a:spcPct val="100000"/>
              </a:lnSpc>
            </a:pPr>
            <a:r>
              <a:rPr lang="cs-CZ" sz="2800" i="1" dirty="0"/>
              <a:t> </a:t>
            </a:r>
            <a:r>
              <a:rPr lang="cs-CZ" sz="2800" i="1" dirty="0" smtClean="0"/>
              <a:t>                                              </a:t>
            </a:r>
            <a:r>
              <a:rPr lang="cs-CZ" sz="2800" dirty="0" smtClean="0"/>
              <a:t>b)</a:t>
            </a:r>
            <a:r>
              <a:rPr lang="cs-CZ" sz="2800" i="1" dirty="0" smtClean="0"/>
              <a:t> Přitahování </a:t>
            </a:r>
            <a:r>
              <a:rPr lang="cs-CZ" sz="2800" i="1" dirty="0"/>
              <a:t>ke středu Země silou </a:t>
            </a:r>
            <a:r>
              <a:rPr lang="cs-CZ" sz="2800" dirty="0"/>
              <a:t>70 </a:t>
            </a:r>
            <a:r>
              <a:rPr lang="cs-CZ" sz="2800" i="1" dirty="0" smtClean="0"/>
              <a:t>N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37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/>
                <a:r>
                  <a:rPr lang="cs-CZ" dirty="0" smtClean="0"/>
                  <a:t>Aritmetický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</a:rPr>
                      <m:t>𝒓</m:t>
                    </m:r>
                  </m:oMath>
                </a14:m>
                <a:r>
                  <a:rPr lang="cs-CZ" dirty="0" smtClean="0">
                    <a:latin typeface="+mn-lt"/>
                  </a:rPr>
                  <a:t>–rozměrný vektor</a:t>
                </a:r>
                <a:endParaRPr lang="cs-CZ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000" t="-34831" b="-629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cs-CZ" sz="2800" dirty="0" smtClean="0"/>
                  <a:t>Ve </a:t>
                </a:r>
                <a:r>
                  <a:rPr lang="cs-CZ" sz="2800" dirty="0"/>
                  <a:t>fyzice se vektory obvykle zapisují v souřadnicích. Aby byl vektor dobře definován, požaduje se následující vlastnost: jestliže si zvolím novou souřadnicovou soustavu a měřím body v prostoru v novém souřadném systému, pak souřadnice vektoru se změní podle stejného vzorce jak souřadnice </a:t>
                </a:r>
                <a:r>
                  <a:rPr lang="cs-CZ" sz="2800" dirty="0" smtClean="0"/>
                  <a:t>bodů </a:t>
                </a:r>
                <a:r>
                  <a:rPr lang="cs-CZ" sz="2800" dirty="0"/>
                  <a:t>v prostorů. Tato vlastnost se nazývá invariance vůči změně souřadnic</a:t>
                </a:r>
                <a:r>
                  <a:rPr lang="cs-CZ" sz="2800" dirty="0" smtClean="0"/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b="1" dirty="0" smtClean="0"/>
                  <a:t>Definice.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a) </a:t>
                </a:r>
                <a:r>
                  <a:rPr lang="cs-CZ" sz="2800" i="1" dirty="0" smtClean="0"/>
                  <a:t>Je-li 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cs-CZ" sz="2800" i="1" dirty="0" smtClean="0"/>
                  <a:t> kladné přirozené </a:t>
                </a:r>
                <a:r>
                  <a:rPr lang="cs-CZ" sz="2800" i="1" dirty="0"/>
                  <a:t>číslo, potom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latin typeface="Cambria Math"/>
                      </a:rPr>
                      <m:t>𝒓</m:t>
                    </m:r>
                  </m:oMath>
                </a14:m>
                <a:r>
                  <a:rPr lang="cs-CZ" sz="2800" b="1" i="1" dirty="0" smtClean="0"/>
                  <a:t>-rozměrným aritmetickým vektorem</a:t>
                </a:r>
                <a:r>
                  <a:rPr lang="cs-CZ" sz="2800" i="1" dirty="0" smtClean="0"/>
                  <a:t>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i="1" dirty="0" smtClean="0"/>
                  <a:t>    rozumíme uspořádanou 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cs-CZ" sz="2800" i="1" dirty="0" smtClean="0"/>
                  <a:t>-</a:t>
                </a:r>
                <a:r>
                  <a:rPr lang="cs-CZ" sz="2800" i="1" dirty="0" err="1" smtClean="0"/>
                  <a:t>tici</a:t>
                </a:r>
                <a:r>
                  <a:rPr lang="cs-CZ" sz="2800" i="1" dirty="0" smtClean="0"/>
                  <a:t> </a:t>
                </a:r>
                <a:r>
                  <a:rPr lang="cs-CZ" sz="2800" i="1" dirty="0"/>
                  <a:t>reálných čísel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latin typeface="Cambria Math"/>
                      </a:rPr>
                      <m:t>𝒂</m:t>
                    </m:r>
                    <m:r>
                      <a:rPr lang="cs-CZ" sz="28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cs-CZ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800" b="0" i="1" smtClean="0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cs-CZ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/>
                  <a:t>,</a:t>
                </a:r>
                <a:r>
                  <a:rPr lang="cs-CZ" sz="2800" b="1" dirty="0" smtClean="0"/>
                  <a:t> </a:t>
                </a:r>
                <a:r>
                  <a:rPr lang="cs-CZ" sz="2800" i="1" dirty="0" smtClean="0"/>
                  <a:t>přičemž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i="1" dirty="0"/>
                  <a:t> </a:t>
                </a:r>
                <a:r>
                  <a:rPr lang="cs-CZ" sz="2800" i="1" dirty="0" smtClean="0"/>
                  <a:t>   pro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𝑖</m:t>
                    </m:r>
                    <m:r>
                      <a:rPr lang="cs-CZ" sz="2800" b="0" i="1" smtClean="0">
                        <a:latin typeface="Cambria Math"/>
                      </a:rPr>
                      <m:t>=1, 2, …, </m:t>
                    </m:r>
                    <m:r>
                      <a:rPr lang="cs-CZ" sz="28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cs-CZ" sz="2800" dirty="0" smtClean="0"/>
                  <a:t> </a:t>
                </a:r>
                <a:r>
                  <a:rPr lang="cs-CZ" sz="2800" i="1" dirty="0" smtClean="0"/>
                  <a:t>nazýváme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800" b="1" dirty="0" smtClean="0"/>
                  <a:t> </a:t>
                </a:r>
                <a14:m>
                  <m:oMath xmlns:m="http://schemas.openxmlformats.org/officeDocument/2006/math">
                    <m:r>
                      <a:rPr lang="cs-CZ" sz="2800" b="1" i="1" dirty="0" smtClean="0">
                        <a:latin typeface="Cambria Math"/>
                      </a:rPr>
                      <m:t>𝒊</m:t>
                    </m:r>
                  </m:oMath>
                </a14:m>
                <a:r>
                  <a:rPr lang="cs-CZ" sz="2800" b="1" dirty="0" smtClean="0"/>
                  <a:t>-</a:t>
                </a:r>
                <a:r>
                  <a:rPr lang="cs-CZ" sz="2800" b="1" i="1" dirty="0" smtClean="0"/>
                  <a:t>tou souřadnicí aritmetického vektoru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i="1" dirty="0" smtClean="0"/>
                  <a:t>.</a:t>
                </a:r>
                <a:endParaRPr lang="cs-CZ" sz="2800" dirty="0" smtClean="0"/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b) </a:t>
                </a:r>
                <a:r>
                  <a:rPr lang="cs-CZ" sz="2800" i="1" dirty="0" smtClean="0"/>
                  <a:t>Množinu všech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𝑟</m:t>
                    </m:r>
                  </m:oMath>
                </a14:m>
                <a:r>
                  <a:rPr lang="cs-CZ" sz="2800" i="1" dirty="0"/>
                  <a:t>-</a:t>
                </a:r>
                <a:r>
                  <a:rPr lang="cs-CZ" sz="2800" i="1" dirty="0" smtClean="0"/>
                  <a:t>rozměrných aritmetických vektorů nazýváme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𝒓</m:t>
                    </m:r>
                  </m:oMath>
                </a14:m>
                <a:r>
                  <a:rPr lang="cs-CZ" sz="2800" b="1" i="1" dirty="0"/>
                  <a:t>-rozměrným </a:t>
                </a:r>
                <a:endParaRPr lang="cs-CZ" sz="2800" b="1" i="1" dirty="0" smtClean="0"/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i="1" dirty="0"/>
                  <a:t> </a:t>
                </a:r>
                <a:r>
                  <a:rPr lang="cs-CZ" sz="2800" i="1" dirty="0" smtClean="0"/>
                  <a:t>   </a:t>
                </a:r>
                <a:r>
                  <a:rPr lang="cs-CZ" sz="2800" b="1" i="1" dirty="0" smtClean="0"/>
                  <a:t>aritmetickým vektorovým prostorem</a:t>
                </a:r>
                <a:r>
                  <a:rPr lang="cs-CZ" sz="2800" i="1" dirty="0" smtClean="0"/>
                  <a:t>, který označujeme symbolem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0">
                <a:blip r:embed="rId4"/>
                <a:stretch>
                  <a:fillRect l="-1111" t="-1410" r="-1746" b="-58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57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/>
                <a:r>
                  <a:rPr lang="cs-CZ" dirty="0" smtClean="0"/>
                  <a:t>Aritmetický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𝒓</m:t>
                    </m:r>
                  </m:oMath>
                </a14:m>
                <a:r>
                  <a:rPr lang="cs-CZ" dirty="0" smtClean="0"/>
                  <a:t>–</a:t>
                </a:r>
                <a:r>
                  <a:rPr lang="cs-CZ" dirty="0" smtClean="0">
                    <a:latin typeface="+mn-lt"/>
                  </a:rPr>
                  <a:t>rozměrný vektor</a:t>
                </a:r>
                <a:endParaRPr lang="cs-CZ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000" t="-34831" b="-629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Aritmetické vektory slouží nejen k záznamu fyzikálních jevů, ale také k záznamu informací např. o podniku, lze zaznamenat jako první souřadnici příjem podniku za určitý měsíc, druhá souřadnice výdaje za příslušný měsíc, třetí souřadnice počet odpracovaných hodin v tomtéž měsíci, čtvrtá souřadnice může představovat spotřebu energie v tomto časovém období atd.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Je-li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𝑟</m:t>
                    </m:r>
                    <m:r>
                      <a:rPr lang="cs-CZ" sz="28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cs-CZ" sz="2800" dirty="0" smtClean="0"/>
                  <a:t>, potom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 smtClean="0"/>
                  <a:t> ztotožníme s množinou všech reálných čísel, tj.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b="0" i="1" smtClean="0">
                        <a:latin typeface="Cambria Math"/>
                      </a:rPr>
                      <m:t>=</m:t>
                    </m:r>
                    <m:r>
                      <a:rPr lang="cs-CZ" sz="28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cs-CZ" sz="2800" dirty="0" smtClean="0"/>
                  <a:t>. V tomto případě pro každé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𝑥</m:t>
                    </m:r>
                    <m:r>
                      <a:rPr lang="cs-CZ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cs-CZ" sz="2800" b="0" i="1" smtClean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cs-CZ" sz="2800" dirty="0" smtClean="0"/>
                  <a:t> ztotožňujeme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sz="2800" b="0" i="1" smtClean="0">
                        <a:latin typeface="Cambria Math"/>
                      </a:rPr>
                      <m:t>=</m:t>
                    </m:r>
                    <m:r>
                      <a:rPr lang="cs-CZ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cs-CZ" sz="2800" dirty="0" smtClean="0"/>
                  <a:t>. 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/>
                  <a:t>Protože aritmetické vektory 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 jsou uspořádané</a:t>
                </a:r>
                <a:r>
                  <a:rPr lang="cs-CZ" sz="2800" i="1" dirty="0" smtClean="0"/>
                  <a:t> 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𝑟</m:t>
                    </m:r>
                  </m:oMath>
                </a14:m>
                <a:r>
                  <a:rPr lang="cs-CZ" sz="2800" i="1" dirty="0"/>
                  <a:t>-</a:t>
                </a:r>
                <a:r>
                  <a:rPr lang="cs-CZ" sz="2800" dirty="0" err="1" smtClean="0"/>
                  <a:t>tice</a:t>
                </a:r>
                <a:r>
                  <a:rPr lang="cs-CZ" sz="2800" dirty="0" smtClean="0"/>
                  <a:t> </a:t>
                </a:r>
                <a:r>
                  <a:rPr lang="cs-CZ" sz="2800" dirty="0"/>
                  <a:t>reálných </a:t>
                </a:r>
                <a:r>
                  <a:rPr lang="cs-CZ" sz="2800" dirty="0" smtClean="0"/>
                  <a:t>čísel, </a:t>
                </a:r>
                <a:r>
                  <a:rPr lang="cs-CZ" sz="2800" dirty="0"/>
                  <a:t>musí pro tyto vektory platit: </a:t>
                </a:r>
                <a:r>
                  <a:rPr lang="cs-CZ" sz="2800" dirty="0" smtClean="0"/>
                  <a:t>jestliže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/>
                  <a:t> a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latin typeface="Cambria Math"/>
                      </a:rPr>
                      <m:t>𝒃</m:t>
                    </m:r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/>
                  <a:t> jsou vektory 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, potom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  <m:r>
                      <a:rPr lang="cs-CZ" sz="2800" i="1">
                        <a:latin typeface="Cambria Math"/>
                      </a:rPr>
                      <m:t>=</m:t>
                    </m:r>
                    <m:r>
                      <a:rPr lang="cs-CZ" sz="2800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cs-CZ" sz="2800" dirty="0" smtClean="0"/>
                  <a:t> právě tehdy, jestliže pro všechna</a:t>
                </a:r>
                <a:r>
                  <a:rPr lang="cs-CZ" sz="2800" i="1" dirty="0" smtClean="0"/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𝑖</m:t>
                    </m:r>
                    <m:r>
                      <a:rPr lang="cs-CZ" sz="2800" i="1">
                        <a:latin typeface="Cambria Math"/>
                      </a:rPr>
                      <m:t>=1, 2, …, </m:t>
                    </m:r>
                    <m:r>
                      <a:rPr lang="cs-CZ" sz="2800" i="1">
                        <a:latin typeface="Cambria Math"/>
                      </a:rPr>
                      <m:t>𝑟</m:t>
                    </m:r>
                  </m:oMath>
                </a14:m>
                <a:r>
                  <a:rPr lang="cs-CZ" sz="2800" dirty="0"/>
                  <a:t> </a:t>
                </a:r>
                <a:r>
                  <a:rPr lang="cs-CZ" sz="2800" dirty="0" smtClean="0"/>
                  <a:t>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800" dirty="0" smtClean="0"/>
                  <a:t>, tj. </a:t>
                </a:r>
                <a:r>
                  <a:rPr lang="cs-CZ" sz="2800" dirty="0"/>
                  <a:t>dva vektory se rovnají právě </a:t>
                </a:r>
                <a:r>
                  <a:rPr lang="cs-CZ" sz="2800" dirty="0" smtClean="0"/>
                  <a:t>tehdy, </a:t>
                </a:r>
                <a:r>
                  <a:rPr lang="cs-CZ" sz="2800" dirty="0"/>
                  <a:t>jestliže mají stejné odpovídající souřadnice.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1">
                <a:blip r:embed="rId4"/>
                <a:stretch>
                  <a:fillRect l="-1111" t="-1282" r="-688" b="-132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03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Součet aritmetických</a:t>
            </a:r>
            <a:r>
              <a:rPr lang="cs-CZ" dirty="0" smtClean="0">
                <a:latin typeface="+mn-lt"/>
              </a:rPr>
              <a:t> vektorů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cs-CZ" sz="2800" i="1" dirty="0" smtClean="0"/>
                  <a:t>Jestliže</a:t>
                </a:r>
                <a:r>
                  <a:rPr lang="cs-CZ" sz="2800" dirty="0" smtClean="0"/>
                  <a:t>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/>
                  <a:t> </a:t>
                </a:r>
                <a:r>
                  <a:rPr lang="cs-CZ" sz="2800" i="1" dirty="0" smtClean="0"/>
                  <a:t>a</a:t>
                </a:r>
                <a:r>
                  <a:rPr lang="cs-CZ" sz="2800" dirty="0" smtClean="0"/>
                  <a:t>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latin typeface="Cambria Math"/>
                      </a:rPr>
                      <m:t>𝒃</m:t>
                    </m:r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/>
                  <a:t> </a:t>
                </a:r>
                <a:r>
                  <a:rPr lang="cs-CZ" sz="2800" i="1" dirty="0" smtClean="0"/>
                  <a:t>jsou vektory 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,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i="1" dirty="0" smtClean="0"/>
                  <a:t>potom  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b="1" i="1" dirty="0" smtClean="0"/>
                  <a:t>součtem aritmetických vektorů</a:t>
                </a:r>
                <a:r>
                  <a:rPr lang="cs-CZ" sz="2800" i="1" dirty="0" smtClean="0"/>
                  <a:t>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 smtClean="0"/>
                  <a:t> </a:t>
                </a:r>
                <a:r>
                  <a:rPr lang="cs-CZ" sz="2800" i="1" dirty="0" smtClean="0"/>
                  <a:t>a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𝒃</m:t>
                    </m:r>
                  </m:oMath>
                </a14:m>
                <a:r>
                  <a:rPr lang="cs-CZ" sz="2800" dirty="0"/>
                  <a:t> </a:t>
                </a:r>
                <a:r>
                  <a:rPr lang="cs-CZ" sz="2800" i="1" dirty="0" smtClean="0"/>
                  <a:t>rozumíme vektor</a:t>
                </a:r>
                <a:r>
                  <a:rPr lang="cs-CZ" sz="2800" dirty="0" smtClean="0"/>
                  <a:t>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  <m:r>
                      <a:rPr lang="cs-CZ" sz="2800" b="0" i="1" smtClean="0">
                        <a:latin typeface="Cambria Math"/>
                      </a:rPr>
                      <m:t>+</m:t>
                    </m:r>
                    <m:r>
                      <a:rPr lang="cs-CZ" sz="2800" b="1" i="1">
                        <a:latin typeface="Cambria Math"/>
                      </a:rPr>
                      <m:t>𝒃</m:t>
                    </m:r>
                  </m:oMath>
                </a14:m>
                <a:r>
                  <a:rPr lang="cs-CZ" sz="2800" dirty="0"/>
                  <a:t> </a:t>
                </a:r>
                <a:r>
                  <a:rPr lang="cs-CZ" sz="2800" i="1" dirty="0"/>
                  <a:t>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 </a:t>
                </a:r>
                <a:r>
                  <a:rPr lang="cs-CZ" sz="2800" i="1" dirty="0" smtClean="0"/>
                  <a:t>takový</a:t>
                </a:r>
                <a:r>
                  <a:rPr lang="cs-CZ" sz="2800" dirty="0" smtClean="0"/>
                  <a:t>,</a:t>
                </a:r>
                <a:r>
                  <a:rPr lang="cs-CZ" sz="2800" i="1" dirty="0" smtClean="0"/>
                  <a:t> že</a:t>
                </a: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>
                          <a:latin typeface="Cambria Math"/>
                        </a:rPr>
                        <m:t>𝒂</m:t>
                      </m:r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r>
                        <a:rPr lang="cs-CZ" sz="2800" b="1" i="1" smtClean="0">
                          <a:latin typeface="Cambria Math"/>
                        </a:rPr>
                        <m:t>𝒃</m:t>
                      </m:r>
                      <m:r>
                        <a:rPr lang="cs-CZ" sz="28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800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sz="2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800" i="1">
                              <a:latin typeface="Cambria Math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sz="2800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cs-CZ" sz="2800" i="1" dirty="0" smtClean="0"/>
              </a:p>
              <a:p>
                <a:pPr>
                  <a:lnSpc>
                    <a:spcPct val="100000"/>
                  </a:lnSpc>
                </a:pPr>
                <a:r>
                  <a:rPr lang="cs-CZ" sz="2800" dirty="0"/>
                  <a:t>Lze sčítat pouze vektory, které mají stejný počet souřadnic, tj. patří do stejného vektorového prostoru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. 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dirty="0" smtClean="0"/>
                  <a:t>Vektory </a:t>
                </a:r>
                <a:r>
                  <a:rPr lang="cs-CZ" sz="2800" dirty="0"/>
                  <a:t>tedy sčítáme tak, že sečteme odpovídající souřadnice vektorů</a:t>
                </a:r>
                <a:r>
                  <a:rPr lang="cs-CZ" sz="2800" dirty="0" smtClean="0"/>
                  <a:t>. 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dirty="0" smtClean="0"/>
                  <a:t>Protože </a:t>
                </a:r>
                <a:r>
                  <a:rPr lang="cs-CZ" sz="2800" dirty="0"/>
                  <a:t>souřadnice </a:t>
                </a:r>
                <a:r>
                  <a:rPr lang="cs-CZ" sz="2800" dirty="0" smtClean="0"/>
                  <a:t>aritmetických vektorů jsou </a:t>
                </a:r>
                <a:r>
                  <a:rPr lang="cs-CZ" sz="2800" dirty="0"/>
                  <a:t>reálná čísla, platí pro ně komutativní zákon, tudíž i součet aritmetických vektorů je komutativní, tj</a:t>
                </a:r>
                <a:r>
                  <a:rPr lang="cs-CZ" sz="2800" dirty="0" smtClean="0"/>
                  <a:t>. </a:t>
                </a: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>
                          <a:latin typeface="Cambria Math"/>
                        </a:rPr>
                        <m:t>𝒂</m:t>
                      </m:r>
                      <m:r>
                        <a:rPr lang="cs-CZ" sz="2800" i="1">
                          <a:latin typeface="Cambria Math"/>
                        </a:rPr>
                        <m:t>+</m:t>
                      </m:r>
                      <m:r>
                        <a:rPr lang="cs-CZ" sz="2800" b="1" i="1">
                          <a:latin typeface="Cambria Math"/>
                        </a:rPr>
                        <m:t>𝒃</m:t>
                      </m:r>
                      <m:r>
                        <a:rPr lang="cs-CZ" sz="2800" b="1" i="1" smtClean="0">
                          <a:latin typeface="Cambria Math"/>
                        </a:rPr>
                        <m:t>=</m:t>
                      </m:r>
                      <m:r>
                        <a:rPr lang="cs-CZ" sz="2800" b="1" i="1" smtClean="0">
                          <a:latin typeface="Cambria Math"/>
                        </a:rPr>
                        <m:t>𝒃</m:t>
                      </m:r>
                      <m:r>
                        <a:rPr lang="cs-CZ" sz="2800" i="1">
                          <a:latin typeface="Cambria Math"/>
                        </a:rPr>
                        <m:t>+</m:t>
                      </m:r>
                      <m:r>
                        <a:rPr lang="cs-CZ" sz="2800" b="1" i="1" smtClean="0">
                          <a:latin typeface="Cambria Math"/>
                        </a:rPr>
                        <m:t>𝒂</m:t>
                      </m:r>
                      <m:r>
                        <a:rPr lang="cs-CZ" sz="28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1">
                <a:blip r:embed="rId3"/>
                <a:stretch>
                  <a:fillRect l="-1111" t="-1282" r="-1005" b="-5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90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Reálný násobek aritmetického</a:t>
            </a:r>
            <a:r>
              <a:rPr lang="cs-CZ" dirty="0" smtClean="0">
                <a:latin typeface="+mn-lt"/>
              </a:rPr>
              <a:t> vektoru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i="1" dirty="0" smtClean="0"/>
                  <a:t>Jestliže</a:t>
                </a:r>
                <a:r>
                  <a:rPr lang="cs-CZ" sz="2800" dirty="0" smtClean="0"/>
                  <a:t>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/>
                  <a:t> </a:t>
                </a:r>
                <a:r>
                  <a:rPr lang="cs-CZ" sz="2800" i="1" dirty="0" smtClean="0"/>
                  <a:t>je vektor 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 </a:t>
                </a:r>
                <a:r>
                  <a:rPr lang="cs-CZ" sz="2800" i="1" dirty="0" smtClean="0"/>
                  <a:t>a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cs-CZ" sz="2800" dirty="0" smtClean="0"/>
                  <a:t> </a:t>
                </a:r>
                <a:r>
                  <a:rPr lang="cs-CZ" sz="2800" i="1" dirty="0" smtClean="0"/>
                  <a:t>je reálné číslo</a:t>
                </a:r>
                <a:r>
                  <a:rPr lang="cs-CZ" sz="2800" dirty="0" smtClean="0"/>
                  <a:t>,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i="1" dirty="0" smtClean="0"/>
                  <a:t>potom 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cs-CZ" sz="2800" b="1" i="1" dirty="0" smtClean="0"/>
                  <a:t>-násobkem aritmetického vektoru</a:t>
                </a:r>
                <a:r>
                  <a:rPr lang="cs-CZ" sz="2800" i="1" dirty="0" smtClean="0"/>
                  <a:t>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 smtClean="0"/>
                  <a:t> </a:t>
                </a:r>
                <a:r>
                  <a:rPr lang="cs-CZ" sz="2800" i="1" dirty="0" smtClean="0"/>
                  <a:t>rozumíme vektor</a:t>
                </a:r>
                <a:r>
                  <a:rPr lang="cs-CZ" sz="2800" dirty="0" smtClean="0"/>
                  <a:t>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𝑘</m:t>
                    </m:r>
                    <m:r>
                      <a:rPr lang="cs-CZ" sz="280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/>
                  <a:t> </a:t>
                </a:r>
                <a:r>
                  <a:rPr lang="cs-CZ" sz="2800" i="1" dirty="0"/>
                  <a:t>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 </a:t>
                </a:r>
                <a:r>
                  <a:rPr lang="cs-CZ" sz="2800" i="1" dirty="0" smtClean="0"/>
                  <a:t>takový</a:t>
                </a:r>
                <a:r>
                  <a:rPr lang="cs-CZ" sz="2800" dirty="0" smtClean="0"/>
                  <a:t>,</a:t>
                </a:r>
                <a:r>
                  <a:rPr lang="cs-CZ" sz="2800" i="1" dirty="0" smtClean="0"/>
                  <a:t> že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>
                          <a:latin typeface="Cambria Math"/>
                        </a:rPr>
                        <m:t>𝑘</m:t>
                      </m:r>
                      <m:r>
                        <a:rPr lang="cs-CZ" sz="28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sz="2800" b="1" i="1">
                          <a:latin typeface="Cambria Math"/>
                        </a:rPr>
                        <m:t>𝒂</m:t>
                      </m:r>
                      <m:r>
                        <a:rPr lang="cs-CZ" sz="28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800" i="1">
                              <a:latin typeface="Cambria Math"/>
                            </a:rPr>
                            <m:t>, 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sz="2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800" i="1">
                              <a:latin typeface="Cambria Math"/>
                            </a:rPr>
                            <m:t>, …, 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sz="2800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cs-CZ" sz="2800" i="1" dirty="0" smtClean="0"/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/>
                  <a:t>Reálným číslem násobíme vektor tak, že tímto číslem vynásobíme všechny souřadnice vektoru. </a:t>
                </a:r>
                <a:endParaRPr lang="cs-CZ" sz="2800" dirty="0" smtClean="0"/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Příklad 1</a:t>
                </a:r>
                <a:r>
                  <a:rPr lang="cs-CZ" b="1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Mějme vektor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3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2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5, −1,</m:t>
                        </m:r>
                        <m:r>
                          <a:rPr lang="cs-CZ" sz="2800" i="1">
                            <a:latin typeface="Cambria Math"/>
                          </a:rPr>
                          <m:t>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7</m:t>
                        </m:r>
                      </m:e>
                    </m:d>
                  </m:oMath>
                </a14:m>
                <a:r>
                  <a:rPr lang="cs-CZ" sz="2800" dirty="0" smtClean="0"/>
                  <a:t>. Určíme vektory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latin typeface="Cambria Math"/>
                      </a:rPr>
                      <m:t>0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/>
                  <a:t> </a:t>
                </a:r>
                <a:r>
                  <a:rPr lang="cs-CZ" sz="2800" dirty="0" smtClean="0"/>
                  <a:t>a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 smtClean="0"/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Využijeme definice reálného násobku vektoru a dostáváme: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cs-CZ" sz="280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3, 2, 5, −1, 7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3,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2,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5,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cs-CZ" sz="280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7</m:t>
                        </m:r>
                      </m:e>
                    </m:d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0, 0, 0, 0, 0</m:t>
                        </m:r>
                      </m:e>
                    </m:d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3, 2, 5, −1, 7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5, 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7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cs-CZ" sz="2800" i="1" dirty="0" smtClean="0">
                    <a:solidFill>
                      <a:srgbClr val="0070C0"/>
                    </a:solidFill>
                    <a:latin typeface="Cambria Math"/>
                  </a:rPr>
                  <a:t>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b="0" dirty="0" smtClean="0">
                    <a:solidFill>
                      <a:srgbClr val="0070C0"/>
                    </a:solidFill>
                  </a:rPr>
                  <a:t>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3, 2, 5, −1, 7</m:t>
                        </m:r>
                      </m:e>
                    </m:d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.</a:t>
                </a:r>
                <a:endParaRPr lang="cs-CZ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0">
                <a:blip r:embed="rId3"/>
                <a:stretch>
                  <a:fillRect l="-1376" t="-1410" b="-144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475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Příklad </a:t>
            </a:r>
            <a:r>
              <a:rPr lang="cs-CZ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2.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Mějme vektory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1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−2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3, 5</m:t>
                        </m:r>
                      </m:e>
                    </m:d>
                  </m:oMath>
                </a14:m>
                <a:r>
                  <a:rPr lang="cs-CZ" sz="2800" dirty="0" smtClean="0"/>
                  <a:t> a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latin typeface="Cambria Math"/>
                      </a:rPr>
                      <m:t>𝒃</m:t>
                    </m:r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2</m:t>
                        </m:r>
                        <m:r>
                          <a:rPr lang="cs-CZ" sz="2800" i="1">
                            <a:latin typeface="Cambria Math"/>
                          </a:rPr>
                          <m:t>, 2,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−</m:t>
                        </m:r>
                        <m:r>
                          <a:rPr lang="cs-CZ" sz="2800" i="1">
                            <a:latin typeface="Cambria Math"/>
                          </a:rPr>
                          <m:t>3, 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cs-CZ" sz="2800" dirty="0" smtClean="0"/>
                  <a:t>. Určíme vektory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  <m:r>
                      <a:rPr lang="cs-CZ" sz="2800" b="0" i="1" smtClean="0">
                        <a:latin typeface="Cambria Math"/>
                      </a:rPr>
                      <m:t>+</m:t>
                    </m:r>
                    <m:r>
                      <a:rPr lang="cs-CZ" sz="2800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cs-CZ" sz="2800" dirty="0" smtClean="0"/>
                  <a:t>,  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latin typeface="Cambria Math"/>
                      </a:rPr>
                      <m:t>3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 smtClean="0"/>
                  <a:t>,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cs-CZ" sz="2800" dirty="0" smtClean="0"/>
                  <a:t>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cs-CZ" sz="280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 smtClean="0">
                        <a:latin typeface="Cambria Math"/>
                        <a:ea typeface="Cambria Math"/>
                      </a:rPr>
                      <m:t>𝒂</m:t>
                    </m:r>
                    <m:r>
                      <a:rPr lang="cs-CZ" sz="2800" b="0" i="1" smtClean="0">
                        <a:latin typeface="Cambria Math"/>
                        <a:ea typeface="Cambria Math"/>
                      </a:rPr>
                      <m:t>+3∙</m:t>
                    </m:r>
                    <m:r>
                      <a:rPr lang="cs-CZ" sz="2800" b="1" i="1" smtClean="0">
                        <a:latin typeface="Cambria Math"/>
                        <a:ea typeface="Cambria Math"/>
                      </a:rPr>
                      <m:t>𝒃</m:t>
                    </m:r>
                  </m:oMath>
                </a14:m>
                <a:r>
                  <a:rPr lang="cs-CZ" sz="2800" dirty="0" smtClean="0"/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Určitě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𝒃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jsou vektory z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, proto operace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𝒃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+3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𝒃</m:t>
                    </m:r>
                  </m:oMath>
                </a14:m>
                <a:r>
                  <a:rPr lang="cs-CZ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jsou definovány. Použijeme definice součtu vektorů i reálného násobku vektoru. Dostáváme: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𝒃</m:t>
                    </m:r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1, −2, 3, 5</m:t>
                        </m:r>
                      </m:e>
                    </m:d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2, 2, −3, −1</m:t>
                        </m:r>
                      </m:e>
                    </m:d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cs-CZ" sz="2800" b="0" i="1" dirty="0" smtClean="0">
                    <a:solidFill>
                      <a:srgbClr val="0070C0"/>
                    </a:solidFill>
                    <a:latin typeface="Cambria Math"/>
                  </a:rPr>
                  <a:t> </a:t>
                </a:r>
              </a:p>
              <a:p>
                <a:pPr algn="r"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1+2, −2+2, 3−3, 5−1</m:t>
                        </m:r>
                      </m:e>
                    </m:d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3, 0, 0, 4</m:t>
                        </m:r>
                      </m:e>
                    </m:d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  <a:latin typeface="Cambria Math"/>
                  </a:rPr>
                  <a:t>,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3, 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3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cs-CZ" sz="280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−2</m:t>
                            </m:r>
                          </m:e>
                        </m:d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3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3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e>
                    </m:d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3, −6, 9, 15</m:t>
                        </m:r>
                      </m:e>
                    </m:d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𝒃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2,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−3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−1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d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cs-CZ" sz="280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−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−2</m:t>
                        </m:r>
                      </m:e>
                    </m:d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𝒃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1, −2, 3, 5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+3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2, 2, −3, −1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cs-CZ" sz="2800" i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</a:p>
              <a:p>
                <a:pPr algn="ctr">
                  <a:lnSpc>
                    <a:spcPct val="1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cs-CZ" sz="28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cs-CZ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1+3</m:t>
                          </m:r>
                          <m:r>
                            <a:rPr lang="cs-CZ" sz="28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cs-CZ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2,−2</m:t>
                          </m:r>
                          <m:r>
                            <a:rPr lang="cs-CZ" sz="28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cs-CZ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  <m:r>
                            <a:rPr lang="cs-CZ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+3</m:t>
                          </m:r>
                          <m:r>
                            <a:rPr lang="cs-CZ" sz="28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cs-CZ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2,−2</m:t>
                          </m:r>
                          <m:r>
                            <a:rPr lang="cs-CZ" sz="28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cs-CZ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cs-CZ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cs-CZ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cs-CZ" sz="28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cs-CZ" sz="28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  <m:r>
                            <a:rPr lang="cs-CZ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,−2</m:t>
                          </m:r>
                          <m:r>
                            <a:rPr lang="cs-CZ" sz="28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cs-CZ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5+3</m:t>
                          </m:r>
                          <m:r>
                            <a:rPr lang="cs-CZ" sz="28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cs-CZ" sz="28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cs-CZ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cs-CZ" sz="28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80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b="0" dirty="0" smtClean="0">
                    <a:solidFill>
                      <a:srgbClr val="0070C0"/>
                    </a:solidFill>
                  </a:rPr>
                  <a:t> 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10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−15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−13</m:t>
                        </m:r>
                      </m:e>
                    </m:d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.</a:t>
                </a:r>
                <a:endParaRPr lang="cs-CZ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1">
                <a:blip r:embed="rId3"/>
                <a:stretch>
                  <a:fillRect l="-1111" t="-1282" r="-1958" b="-65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2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Příklad </a:t>
            </a:r>
            <a:r>
              <a:rPr lang="cs-CZ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3.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cs-CZ" sz="2800" dirty="0" smtClean="0"/>
                  <a:t>Mějme vektor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3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−1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2, 3</m:t>
                        </m:r>
                      </m:e>
                    </m:d>
                  </m:oMath>
                </a14:m>
                <a:r>
                  <a:rPr lang="cs-CZ" sz="2800" dirty="0" smtClean="0"/>
                  <a:t>. Určíme vektory </a:t>
                </a:r>
                <a14:m>
                  <m:oMath xmlns:m="http://schemas.openxmlformats.org/officeDocument/2006/math">
                    <m:r>
                      <a:rPr lang="cs-CZ" sz="2800">
                        <a:latin typeface="Cambria Math"/>
                      </a:rPr>
                      <m:t>0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/>
                  <a:t> </a:t>
                </a:r>
                <a:r>
                  <a:rPr lang="cs-CZ" sz="2800" dirty="0" smtClean="0"/>
                  <a:t>,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latin typeface="Cambria Math"/>
                      </a:rPr>
                      <m:t>1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 smtClean="0"/>
                  <a:t>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cs-CZ" sz="280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 smtClean="0">
                        <a:latin typeface="Cambria Math"/>
                        <a:ea typeface="Cambria Math"/>
                      </a:rPr>
                      <m:t>𝒂</m:t>
                    </m:r>
                  </m:oMath>
                </a14:m>
                <a:r>
                  <a:rPr lang="cs-CZ" sz="2800" dirty="0" smtClean="0"/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Využijeme definice reálného násobku vektoru a dostáváme: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2, 3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0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cs-CZ" sz="280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0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0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d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0, 0, 0, 0</m:t>
                        </m:r>
                      </m:e>
                    </m:d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cs-CZ" sz="280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−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cs-CZ" sz="2800" i="1" dirty="0" smtClean="0">
                    <a:solidFill>
                      <a:srgbClr val="0070C0"/>
                    </a:solidFill>
                    <a:latin typeface="Cambria Math"/>
                  </a:rPr>
                  <a:t> </a:t>
                </a:r>
              </a:p>
              <a:p>
                <a:pPr algn="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3,−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,−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,−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−3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−2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−3</m:t>
                        </m:r>
                      </m:e>
                    </m:d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dirty="0"/>
                  <a:t>Poznamenejme, že z příkladu </a:t>
                </a:r>
                <a:r>
                  <a:rPr lang="cs-CZ" sz="2800" dirty="0" smtClean="0"/>
                  <a:t>1. a 3. </a:t>
                </a:r>
                <a:r>
                  <a:rPr lang="cs-CZ" sz="2800" dirty="0"/>
                  <a:t>mj. </a:t>
                </a:r>
                <a:r>
                  <a:rPr lang="cs-CZ" sz="2800" dirty="0" smtClean="0"/>
                  <a:t>evidentně vyplývá</a:t>
                </a:r>
                <a:r>
                  <a:rPr lang="cs-CZ" sz="2800" dirty="0"/>
                  <a:t>: </a:t>
                </a:r>
                <a:endParaRPr lang="cs-CZ" sz="2800" dirty="0" smtClean="0"/>
              </a:p>
              <a:p>
                <a:pPr>
                  <a:lnSpc>
                    <a:spcPct val="100000"/>
                  </a:lnSpc>
                </a:pPr>
                <a:r>
                  <a:rPr lang="cs-CZ" sz="2800" dirty="0" smtClean="0">
                    <a:solidFill>
                      <a:schemeClr val="tx1"/>
                    </a:solidFill>
                  </a:rPr>
                  <a:t>pro libovolný vektor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</a:t>
                </a:r>
                <a:r>
                  <a:rPr lang="cs-CZ" sz="2800" dirty="0" smtClean="0">
                    <a:solidFill>
                      <a:schemeClr val="tx1"/>
                    </a:solidFill>
                  </a:rPr>
                  <a:t>z aritmetického vektorového prostoru</a:t>
                </a:r>
                <a:r>
                  <a:rPr lang="cs-CZ" sz="2800" i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chemeClr val="tx1"/>
                    </a:solidFill>
                  </a:rPr>
                  <a:t> platí: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dirty="0" smtClean="0">
                    <a:solidFill>
                      <a:schemeClr val="tx1"/>
                    </a:solidFill>
                  </a:rPr>
                  <a:t>a) </a:t>
                </a:r>
                <a14:m>
                  <m:oMath xmlns:m="http://schemas.openxmlformats.org/officeDocument/2006/math">
                    <m:r>
                      <a:rPr lang="cs-CZ" sz="280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cs-CZ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>
                      <a:rPr lang="cs-CZ" sz="28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cs-CZ" sz="2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 smtClean="0">
                    <a:solidFill>
                      <a:schemeClr val="tx1"/>
                    </a:solidFill>
                  </a:rPr>
                  <a:t> a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dirty="0" smtClean="0">
                    <a:solidFill>
                      <a:schemeClr val="tx1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  <m:r>
                      <a:rPr lang="cs-CZ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 smtClean="0">
                    <a:solidFill>
                      <a:schemeClr val="tx1"/>
                    </a:solidFill>
                  </a:rPr>
                  <a:t> je rovno vektoru 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chemeClr val="tx1"/>
                    </a:solidFill>
                  </a:rPr>
                  <a:t>, který má všechny souřadnice nulové.</a:t>
                </a: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1">
                <a:blip r:embed="rId3"/>
                <a:stretch>
                  <a:fillRect l="-1111" t="-1282" r="-1058" b="-65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30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Nulový a opačný</a:t>
            </a:r>
            <a:r>
              <a:rPr lang="cs-CZ" dirty="0" smtClean="0">
                <a:latin typeface="+mn-lt"/>
              </a:rPr>
              <a:t> vektor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cs-CZ" sz="2800" dirty="0" smtClean="0"/>
                  <a:t>a) </a:t>
                </a:r>
                <a:r>
                  <a:rPr lang="cs-CZ" sz="2800" b="1" i="1" dirty="0" smtClean="0"/>
                  <a:t>Nulovým vektorem </a:t>
                </a:r>
                <a:r>
                  <a:rPr lang="cs-CZ" sz="2800" i="1" dirty="0" smtClean="0"/>
                  <a:t>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 </a:t>
                </a:r>
                <a:r>
                  <a:rPr lang="cs-CZ" sz="2800" i="1" dirty="0" smtClean="0"/>
                  <a:t>rozumíme vektor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latin typeface="Cambria Math"/>
                      </a:rPr>
                      <m:t>𝒐</m:t>
                    </m:r>
                    <m:r>
                      <a:rPr lang="cs-CZ" sz="28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0, 0, 0, …, 0</m:t>
                        </m:r>
                      </m:e>
                    </m:d>
                    <m:r>
                      <a:rPr lang="cs-CZ" sz="2800" b="0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cs-CZ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b) </a:t>
                </a:r>
                <a:r>
                  <a:rPr lang="cs-CZ" sz="2800" i="1" dirty="0" smtClean="0"/>
                  <a:t>Jestliže</a:t>
                </a:r>
                <a:r>
                  <a:rPr lang="cs-CZ" sz="2800" dirty="0" smtClean="0"/>
                  <a:t>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/>
                  <a:t> </a:t>
                </a:r>
                <a:r>
                  <a:rPr lang="cs-CZ" sz="2800" i="1" dirty="0" smtClean="0"/>
                  <a:t>je vektor 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,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i="1" dirty="0" smtClean="0"/>
                  <a:t>    potom 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b="1" i="1" dirty="0" smtClean="0"/>
                  <a:t>    opačným vektorem k aritmetického vektoru</a:t>
                </a:r>
                <a:r>
                  <a:rPr lang="cs-CZ" sz="2800" i="1" dirty="0" smtClean="0"/>
                  <a:t>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 smtClean="0"/>
                  <a:t> </a:t>
                </a:r>
                <a:r>
                  <a:rPr lang="cs-CZ" sz="2800" i="1" dirty="0" smtClean="0"/>
                  <a:t>rozumíme vektor</a:t>
                </a:r>
                <a:r>
                  <a:rPr lang="cs-CZ" sz="2800" dirty="0" smtClean="0"/>
                  <a:t>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latin typeface="Cambria Math"/>
                      </a:rPr>
                      <m:t>−</m:t>
                    </m:r>
                    <m:r>
                      <a:rPr lang="cs-CZ" sz="2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/>
                  <a:t> </a:t>
                </a:r>
                <a:r>
                  <a:rPr lang="cs-CZ" sz="2800" i="1" dirty="0"/>
                  <a:t>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  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i="1" dirty="0"/>
                  <a:t> </a:t>
                </a:r>
                <a:r>
                  <a:rPr lang="cs-CZ" sz="2800" i="1" dirty="0" smtClean="0"/>
                  <a:t>   takový</a:t>
                </a:r>
                <a:r>
                  <a:rPr lang="cs-CZ" sz="2800" dirty="0" smtClean="0"/>
                  <a:t>,</a:t>
                </a:r>
                <a:r>
                  <a:rPr lang="cs-CZ" sz="2800" i="1" dirty="0" smtClean="0"/>
                  <a:t> že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r>
                        <a:rPr lang="cs-CZ" sz="2800" b="1" i="1">
                          <a:latin typeface="Cambria Math"/>
                        </a:rPr>
                        <m:t>𝒂</m:t>
                      </m:r>
                      <m:r>
                        <a:rPr lang="cs-CZ" sz="28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800" i="1">
                              <a:latin typeface="Cambria Math"/>
                            </a:rPr>
                            <m:t>, 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sz="2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800" i="1">
                              <a:latin typeface="Cambria Math"/>
                            </a:rPr>
                            <m:t>, …, 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sz="2800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cs-CZ" sz="2800" i="1" dirty="0" smtClean="0"/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Např. vektor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𝒐</m:t>
                    </m:r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latin typeface="Cambria Math"/>
                          </a:rPr>
                          <m:t>0, 0</m:t>
                        </m:r>
                      </m:e>
                    </m:d>
                    <m:r>
                      <a:rPr lang="cs-CZ" sz="2800" i="1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cs-CZ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 smtClean="0"/>
                  <a:t>, proto jde o nulový vektor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 smtClean="0"/>
                  <a:t>,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𝒐</m:t>
                    </m:r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latin typeface="Cambria Math"/>
                          </a:rPr>
                          <m:t>0,</m:t>
                        </m:r>
                        <m:r>
                          <a:rPr lang="cs-CZ" sz="2800" b="0" i="1" smtClean="0">
                            <a:latin typeface="Cambria Math"/>
                          </a:rPr>
                          <m:t> 0,</m:t>
                        </m:r>
                        <m:r>
                          <a:rPr lang="cs-CZ" sz="2800" i="1">
                            <a:latin typeface="Cambria Math"/>
                          </a:rPr>
                          <m:t> 0</m:t>
                        </m:r>
                      </m:e>
                    </m:d>
                  </m:oMath>
                </a14:m>
                <a:r>
                  <a:rPr lang="cs-CZ" sz="2800" dirty="0" smtClean="0"/>
                  <a:t> je </a:t>
                </a:r>
                <a:r>
                  <a:rPr lang="cs-CZ" sz="2800" dirty="0"/>
                  <a:t>nulový vektor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 smtClean="0"/>
                  <a:t>,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𝒐</m:t>
                    </m:r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latin typeface="Cambria Math"/>
                          </a:rPr>
                          <m:t>0, 0, 0</m:t>
                        </m:r>
                        <m:r>
                          <a:rPr lang="cs-CZ" sz="2800" b="0" i="1" smtClean="0">
                            <a:latin typeface="Cambria Math"/>
                          </a:rPr>
                          <m:t>, 0, 0</m:t>
                        </m:r>
                      </m:e>
                    </m:d>
                  </m:oMath>
                </a14:m>
                <a:r>
                  <a:rPr lang="cs-CZ" sz="2800" dirty="0"/>
                  <a:t> je nulový vektor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cs-CZ" sz="2800" dirty="0" smtClean="0"/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Zdá se, že nulový vektor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 bude hrát podobnou roli vzhledem ke sčítání aritmetických vektorů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, jakou hraje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cs-CZ" sz="2800" dirty="0" smtClean="0"/>
                  <a:t> vůči sčítání reálných čísel. V první fázi to experimentálně vyzkoušíme i s dalšími vlastnostmi na vektorech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cs-CZ" sz="28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1">
                <a:blip r:embed="rId3"/>
                <a:stretch>
                  <a:fillRect l="-1111" t="-1282" b="-58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67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atematika_VŠEM_new">
  <a:themeElements>
    <a:clrScheme name="MatematikaVSEM">
      <a:dk1>
        <a:sysClr val="windowText" lastClr="000000"/>
      </a:dk1>
      <a:lt1>
        <a:sysClr val="window" lastClr="FFFFFF"/>
      </a:lt1>
      <a:dk2>
        <a:srgbClr val="2A63A8"/>
      </a:dk2>
      <a:lt2>
        <a:srgbClr val="F9E913"/>
      </a:lt2>
      <a:accent1>
        <a:srgbClr val="FF0000"/>
      </a:accent1>
      <a:accent2>
        <a:srgbClr val="974806"/>
      </a:accent2>
      <a:accent3>
        <a:srgbClr val="4F6128"/>
      </a:accent3>
      <a:accent4>
        <a:srgbClr val="9BBB59"/>
      </a:accent4>
      <a:accent5>
        <a:srgbClr val="17365D"/>
      </a:accent5>
      <a:accent6>
        <a:srgbClr val="F79646"/>
      </a:accent6>
      <a:hlink>
        <a:srgbClr val="0000FF"/>
      </a:hlink>
      <a:folHlink>
        <a:srgbClr val="102C33"/>
      </a:folHlink>
    </a:clrScheme>
    <a:fontScheme name="Times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ematika_VŠEM_new.potx" id="{6FD42434-6301-4F8F-989D-E62FD27E81B9}" vid="{E46D94C2-06D8-4081-9868-4E263E6C77D1}"/>
    </a:ext>
  </a:extLst>
</a:theme>
</file>

<file path=ppt/theme/theme2.xml><?xml version="1.0" encoding="utf-8"?>
<a:theme xmlns:a="http://schemas.openxmlformats.org/drawingml/2006/main" name="Vlastní návrh">
  <a:themeElements>
    <a:clrScheme name="MatematikaVSEM">
      <a:dk1>
        <a:sysClr val="windowText" lastClr="000000"/>
      </a:dk1>
      <a:lt1>
        <a:sysClr val="window" lastClr="FFFFFF"/>
      </a:lt1>
      <a:dk2>
        <a:srgbClr val="2A63A8"/>
      </a:dk2>
      <a:lt2>
        <a:srgbClr val="F9E913"/>
      </a:lt2>
      <a:accent1>
        <a:srgbClr val="FF0000"/>
      </a:accent1>
      <a:accent2>
        <a:srgbClr val="974806"/>
      </a:accent2>
      <a:accent3>
        <a:srgbClr val="4F6128"/>
      </a:accent3>
      <a:accent4>
        <a:srgbClr val="9BBB59"/>
      </a:accent4>
      <a:accent5>
        <a:srgbClr val="17365D"/>
      </a:accent5>
      <a:accent6>
        <a:srgbClr val="F79646"/>
      </a:accent6>
      <a:hlink>
        <a:srgbClr val="0000FF"/>
      </a:hlink>
      <a:folHlink>
        <a:srgbClr val="102C33"/>
      </a:folHlink>
    </a:clrScheme>
    <a:fontScheme name="Matematika_VŠE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ematika_VŠEM_new.potx" id="{6FD42434-6301-4F8F-989D-E62FD27E81B9}" vid="{64117493-8BD5-452C-827B-068BC7B340A7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Matematika_VŠEM_new</Template>
  <TotalTime>538</TotalTime>
  <Words>1886</Words>
  <Application>Microsoft Office PowerPoint</Application>
  <PresentationFormat>Vlastní</PresentationFormat>
  <Paragraphs>111</Paragraphs>
  <Slides>12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Matematika_VŠEM_new</vt:lpstr>
      <vt:lpstr>Vlastní návrh</vt:lpstr>
      <vt:lpstr>8.1 Aritmetické vektory</vt:lpstr>
      <vt:lpstr>Aritmetický r–rozměrný vektor</vt:lpstr>
      <vt:lpstr>Aritmetický r–rozměrný vektor</vt:lpstr>
      <vt:lpstr>Aritmetický r–rozměrný vektor</vt:lpstr>
      <vt:lpstr>Součet aritmetických vektorů</vt:lpstr>
      <vt:lpstr>Reálný násobek aritmetického vektoru</vt:lpstr>
      <vt:lpstr>Příklad 2.</vt:lpstr>
      <vt:lpstr>Příklad 3.</vt:lpstr>
      <vt:lpstr>Nulový a opačný vektor</vt:lpstr>
      <vt:lpstr>Příklad 4.</vt:lpstr>
      <vt:lpstr>Vlastnosti nulového a opačného vektoru</vt:lpstr>
      <vt:lpstr>Děkuji za pozornost.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PC</dc:creator>
  <cp:lastModifiedBy>PC</cp:lastModifiedBy>
  <cp:revision>53</cp:revision>
  <dcterms:created xsi:type="dcterms:W3CDTF">2016-05-22T13:45:02Z</dcterms:created>
  <dcterms:modified xsi:type="dcterms:W3CDTF">2016-10-16T10:25:54Z</dcterms:modified>
</cp:coreProperties>
</file>